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18"/>
  </p:handoutMasterIdLst>
  <p:sldIdLst>
    <p:sldId id="256" r:id="rId2"/>
    <p:sldId id="257" r:id="rId3"/>
    <p:sldId id="258" r:id="rId4"/>
    <p:sldId id="266" r:id="rId5"/>
    <p:sldId id="267" r:id="rId6"/>
    <p:sldId id="268" r:id="rId7"/>
    <p:sldId id="269" r:id="rId8"/>
    <p:sldId id="263" r:id="rId9"/>
    <p:sldId id="264" r:id="rId10"/>
    <p:sldId id="274" r:id="rId11"/>
    <p:sldId id="265" r:id="rId12"/>
    <p:sldId id="270" r:id="rId13"/>
    <p:sldId id="271" r:id="rId14"/>
    <p:sldId id="272" r:id="rId15"/>
    <p:sldId id="273" r:id="rId16"/>
    <p:sldId id="275" r:id="rId17"/>
  </p:sldIdLst>
  <p:sldSz cx="9144000" cy="6858000" type="screen4x3"/>
  <p:notesSz cx="6858000" cy="99456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708" autoAdjust="0"/>
    <p:restoredTop sz="94660"/>
  </p:normalViewPr>
  <p:slideViewPr>
    <p:cSldViewPr>
      <p:cViewPr>
        <p:scale>
          <a:sx n="70" d="100"/>
          <a:sy n="70" d="100"/>
        </p:scale>
        <p:origin x="-93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162CD4-3808-4FA4-B662-55864B7392F3}" type="datetimeFigureOut">
              <a:rPr kumimoji="1" lang="ja-JP" altLang="en-US" smtClean="0"/>
              <a:pPr/>
              <a:t>2013/7/2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B2F46D-CC78-4E19-9341-51AE1B5AA6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5890050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正方形/長方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正方形/長方形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正方形/長方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正方形/長方形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正方形/長方形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ja-JP" altLang="en-US" smtClean="0"/>
              <a:t>マスタ サブタイトルの書式設定</a:t>
            </a:r>
            <a:endParaRPr kumimoji="0" lang="en-US"/>
          </a:p>
        </p:txBody>
      </p:sp>
      <p:sp>
        <p:nvSpPr>
          <p:cNvPr id="28" name="日付プレースホルダ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F1D11-3029-439A-87F5-2E51E7B5FCEC}" type="datetimeFigureOut">
              <a:rPr kumimoji="1" lang="ja-JP" altLang="en-US" smtClean="0"/>
              <a:pPr/>
              <a:t>2013/7/2</a:t>
            </a:fld>
            <a:endParaRPr kumimoji="1" lang="ja-JP" altLang="en-US"/>
          </a:p>
        </p:txBody>
      </p:sp>
      <p:sp>
        <p:nvSpPr>
          <p:cNvPr id="17" name="フッター プレースホル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直線コネクタ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正方形/長方形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円/楕円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円/楕円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スライド番号プレースホルダ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A369837-6933-487F-AB59-E34BD8F683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8" name="タイトル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F1D11-3029-439A-87F5-2E51E7B5FCEC}" type="datetimeFigureOut">
              <a:rPr kumimoji="1" lang="ja-JP" altLang="en-US" smtClean="0"/>
              <a:pPr/>
              <a:t>2013/7/2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69837-6933-487F-AB59-E34BD8F683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縦書きテキスト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正方形/長方形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正方形/長方形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正方形/長方形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正方形/長方形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正方形/長方形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直線コネクタ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円/楕円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円/楕円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5A369837-6933-487F-AB59-E34BD8F683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F1D11-3029-439A-87F5-2E51E7B5FCEC}" type="datetimeFigureOut">
              <a:rPr kumimoji="1" lang="ja-JP" altLang="en-US" smtClean="0"/>
              <a:pPr/>
              <a:t>2013/7/2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F1D11-3029-439A-87F5-2E51E7B5FCEC}" type="datetimeFigureOut">
              <a:rPr kumimoji="1" lang="ja-JP" altLang="en-US" smtClean="0"/>
              <a:pPr/>
              <a:t>2013/7/2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5A369837-6933-487F-AB59-E34BD8F683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8" name="コンテンツ プレースホルダ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正方形/長方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正方形/長方形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正方形/長方形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正方形/長方形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正方形/長方形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13" name="正方形/長方形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正方形/長方形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F1D11-3029-439A-87F5-2E51E7B5FCEC}" type="datetimeFigureOut">
              <a:rPr kumimoji="1" lang="ja-JP" altLang="en-US" smtClean="0"/>
              <a:pPr/>
              <a:t>2013/7/2</a:t>
            </a:fld>
            <a:endParaRPr kumimoji="1" lang="ja-JP" altLang="en-US"/>
          </a:p>
        </p:txBody>
      </p:sp>
      <p:sp>
        <p:nvSpPr>
          <p:cNvPr id="8" name="直線コネクタ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円/楕円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円/楕円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A369837-6933-487F-AB59-E34BD8F683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8B2F1D11-3029-439A-87F5-2E51E7B5FCEC}" type="datetimeFigureOut">
              <a:rPr kumimoji="1" lang="ja-JP" altLang="en-US" smtClean="0"/>
              <a:pPr/>
              <a:t>2013/7/2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69837-6933-487F-AB59-E34BD8F683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8" name="直線コネクタ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コンテンツ プレースホルダ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12" name="コンテンツ プレースホルダ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コネクタ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正方形/長方形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正方形/長方形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正方形/長方形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正方形/長方形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正方形/長方形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正方形/長方形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F1D11-3029-439A-87F5-2E51E7B5FCEC}" type="datetimeFigureOut">
              <a:rPr kumimoji="1" lang="ja-JP" altLang="en-US" smtClean="0"/>
              <a:pPr/>
              <a:t>2013/7/2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15" name="直線コネクタ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正方形/長方形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コンテンツ プレースホルダ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26" name="コンテンツ プレースホルダ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25" name="円/楕円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円/楕円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5A369837-6933-487F-AB59-E34BD8F683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23" name="タイトル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F1D11-3029-439A-87F5-2E51E7B5FCEC}" type="datetimeFigureOut">
              <a:rPr kumimoji="1" lang="ja-JP" altLang="en-US" smtClean="0"/>
              <a:pPr/>
              <a:t>2013/7/2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5A369837-6933-487F-AB59-E34BD8F683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正方形/長方形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正方形/長方形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正方形/長方形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正方形/長方形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正方形/長方形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F1D11-3029-439A-87F5-2E51E7B5FCEC}" type="datetimeFigureOut">
              <a:rPr kumimoji="1" lang="ja-JP" altLang="en-US" smtClean="0"/>
              <a:pPr/>
              <a:t>2013/7/2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A369837-6933-487F-AB59-E34BD8F683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正方形/長方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正方形/長方形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正方形/長方形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正方形/長方形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正方形/長方形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8" name="正方形/長方形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直線コネクタ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コンテンツ プレースホルダ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10" name="円/楕円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円/楕円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A369837-6933-487F-AB59-E34BD8F683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21" name="正方形/長方形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F1D11-3029-439A-87F5-2E51E7B5FCEC}" type="datetimeFigureOut">
              <a:rPr kumimoji="1" lang="ja-JP" altLang="en-US" smtClean="0"/>
              <a:pPr/>
              <a:t>2013/7/2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kumimoji="1" lang="ja-JP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直線コネクタ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正方形/長方形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正方形/長方形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正方形/長方形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正方形/長方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正方形/長方形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正方形/長方形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正方形/長方形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円/楕円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円/楕円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5A369837-6933-487F-AB59-E34BD8F683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ja-JP" altLang="en-US" smtClean="0"/>
              <a:t>アイコンをクリックして図を追加</a:t>
            </a:r>
            <a:endParaRPr kumimoji="0" 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22" name="正方形/長方形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8B2F1D11-3029-439A-87F5-2E51E7B5FCEC}" type="datetimeFigureOut">
              <a:rPr kumimoji="1" lang="ja-JP" altLang="en-US" smtClean="0"/>
              <a:pPr/>
              <a:t>2013/7/2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正方形/長方形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正方形/長方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正方形/長方形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正方形/長方形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日付プレースホルダ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8B2F1D11-3029-439A-87F5-2E51E7B5FCEC}" type="datetimeFigureOut">
              <a:rPr kumimoji="1" lang="ja-JP" altLang="en-US" smtClean="0"/>
              <a:pPr/>
              <a:t>2013/7/2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8" name="正方形/長方形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直線コネクタ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円/楕円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円/楕円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スライド番号プレースホルダ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A369837-6933-487F-AB59-E34BD8F683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22" name="タイトル プレースホルダ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13" name="テキスト プレースホルダ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  <a:p>
            <a:pPr lvl="1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2 </a:t>
            </a:r>
            <a:r>
              <a:rPr kumimoji="0" lang="ja-JP" altLang="en-US" smtClean="0"/>
              <a:t>レベル</a:t>
            </a:r>
          </a:p>
          <a:p>
            <a:pPr lvl="2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3 </a:t>
            </a:r>
            <a:r>
              <a:rPr kumimoji="0" lang="ja-JP" altLang="en-US" smtClean="0"/>
              <a:t>レベル</a:t>
            </a:r>
          </a:p>
          <a:p>
            <a:pPr lvl="3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4 </a:t>
            </a:r>
            <a:r>
              <a:rPr kumimoji="0" lang="ja-JP" altLang="en-US" smtClean="0"/>
              <a:t>レベル</a:t>
            </a:r>
          </a:p>
          <a:p>
            <a:pPr lvl="4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5 </a:t>
            </a:r>
            <a:r>
              <a:rPr kumimoji="0" lang="ja-JP" altLang="en-US" smtClean="0"/>
              <a:t>レベル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1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1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1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1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1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refs/balres_NP_sc34n1898.pdf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refs/balres_NP_sc34n1898.pdf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refs/ISOIEC_9541-1_Amd_1%20(Annex_A)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refs/wg2n444.pdf" TargetMode="External"/><Relationship Id="rId2" Type="http://schemas.openxmlformats.org/officeDocument/2006/relationships/hyperlink" Target="refs/wg2n454.ht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933056"/>
            <a:ext cx="6400800" cy="1296144"/>
          </a:xfrm>
        </p:spPr>
        <p:txBody>
          <a:bodyPr>
            <a:normAutofit/>
          </a:bodyPr>
          <a:lstStyle/>
          <a:p>
            <a:r>
              <a:rPr lang="en-US" altLang="ja-JP" sz="2800" b="1" dirty="0" smtClean="0">
                <a:solidFill>
                  <a:schemeClr val="tx1"/>
                </a:solidFill>
              </a:rPr>
              <a:t>Y. </a:t>
            </a:r>
            <a:r>
              <a:rPr lang="en-US" altLang="ja-JP" sz="2800" b="1" dirty="0" err="1" smtClean="0">
                <a:solidFill>
                  <a:schemeClr val="tx1"/>
                </a:solidFill>
              </a:rPr>
              <a:t>Komachi</a:t>
            </a:r>
            <a:endParaRPr lang="en-US" altLang="ja-JP" sz="2800" b="1" dirty="0" smtClean="0">
              <a:solidFill>
                <a:schemeClr val="tx1"/>
              </a:solidFill>
            </a:endParaRPr>
          </a:p>
          <a:p>
            <a:r>
              <a:rPr lang="en-US" altLang="ja-JP" sz="2800" b="1" dirty="0" smtClean="0">
                <a:solidFill>
                  <a:schemeClr val="tx1"/>
                </a:solidFill>
              </a:rPr>
              <a:t>2013-07-02</a:t>
            </a:r>
            <a:endParaRPr kumimoji="1" lang="ja-JP" altLang="en-US" sz="2800" dirty="0">
              <a:solidFill>
                <a:schemeClr val="tx1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b="1" dirty="0" smtClean="0"/>
              <a:t>Proposal for standardization of Typeface classifications and their mappings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534400" cy="1008112"/>
          </a:xfrm>
        </p:spPr>
        <p:txBody>
          <a:bodyPr>
            <a:normAutofit fontScale="90000"/>
          </a:bodyPr>
          <a:lstStyle/>
          <a:p>
            <a:r>
              <a:rPr lang="en-US" altLang="ja-JP" dirty="0" smtClean="0"/>
              <a:t>8. </a:t>
            </a:r>
            <a:r>
              <a:rPr lang="en-US" altLang="ja-JP" dirty="0" smtClean="0">
                <a:hlinkClick r:id="rId2" action="ppaction://hlinkfile"/>
              </a:rPr>
              <a:t>Result of voting on SC 34 N 1861</a:t>
            </a:r>
            <a:r>
              <a:rPr lang="en-US" altLang="ja-JP" dirty="0" smtClean="0"/>
              <a:t>, NP on typeface classifications and their mappings: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323528" y="1556792"/>
            <a:ext cx="8503920" cy="4716016"/>
          </a:xfrm>
        </p:spPr>
        <p:txBody>
          <a:bodyPr/>
          <a:lstStyle/>
          <a:p>
            <a:r>
              <a:rPr lang="en-US" altLang="ja-JP" dirty="0" smtClean="0"/>
              <a:t>Q1(Do you accept the proposal?): Yes 8 NBs</a:t>
            </a:r>
          </a:p>
          <a:p>
            <a:r>
              <a:rPr lang="en-US" altLang="ja-JP" dirty="0" smtClean="0"/>
              <a:t>Q2(Do you support the addition of the new work item?): Yes 8 NBs</a:t>
            </a:r>
          </a:p>
          <a:p>
            <a:r>
              <a:rPr lang="en-US" altLang="ja-JP" dirty="0" smtClean="0"/>
              <a:t>Q3(Do you commit yourself to participate?): Yes 3 NBs  &lt; 5 NBs</a:t>
            </a:r>
          </a:p>
          <a:p>
            <a:pPr marL="0" indent="0">
              <a:buNone/>
            </a:pPr>
            <a:r>
              <a:rPr lang="en-US" altLang="ja-JP" dirty="0" smtClean="0"/>
              <a:t>Many NBs (including CJK) </a:t>
            </a:r>
            <a:r>
              <a:rPr lang="en-US" altLang="ja-JP" dirty="0" smtClean="0">
                <a:solidFill>
                  <a:srgbClr val="FF0000"/>
                </a:solidFill>
              </a:rPr>
              <a:t>accept and support the proposal and activities</a:t>
            </a:r>
            <a:r>
              <a:rPr lang="en-US" altLang="ja-JP" dirty="0" smtClean="0"/>
              <a:t> on standardization of typeface classifications,  </a:t>
            </a:r>
          </a:p>
          <a:p>
            <a:pPr marL="0" indent="0">
              <a:buNone/>
            </a:pPr>
            <a:r>
              <a:rPr lang="en-US" altLang="ja-JP" dirty="0" smtClean="0"/>
              <a:t>but feel impossibility to dispatch font experts to international meetings. </a:t>
            </a:r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b="1" dirty="0" smtClean="0"/>
              <a:t>9. Expectation for the CJK-SITE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lnSpc>
                <a:spcPts val="3700"/>
              </a:lnSpc>
              <a:buNone/>
            </a:pPr>
            <a:r>
              <a:rPr lang="en-US" altLang="ja-JP" sz="2800" dirty="0" smtClean="0"/>
              <a:t>In many countries, there are </a:t>
            </a:r>
            <a:r>
              <a:rPr lang="en-US" altLang="ja-JP" sz="2800" dirty="0" smtClean="0">
                <a:solidFill>
                  <a:srgbClr val="FF0000"/>
                </a:solidFill>
              </a:rPr>
              <a:t>few experts on font/typeface </a:t>
            </a:r>
            <a:r>
              <a:rPr lang="en-US" altLang="ja-JP" sz="2800" dirty="0" smtClean="0"/>
              <a:t>who can participate to ISO meetings. </a:t>
            </a:r>
          </a:p>
          <a:p>
            <a:pPr marL="0" indent="0">
              <a:lnSpc>
                <a:spcPts val="3700"/>
              </a:lnSpc>
              <a:buNone/>
            </a:pPr>
            <a:endParaRPr lang="en-US" altLang="ja-JP" sz="2800" dirty="0" smtClean="0"/>
          </a:p>
          <a:p>
            <a:pPr marL="0" indent="0">
              <a:lnSpc>
                <a:spcPts val="3700"/>
              </a:lnSpc>
              <a:buNone/>
            </a:pPr>
            <a:r>
              <a:rPr lang="en-US" altLang="ja-JP" sz="2800" dirty="0" smtClean="0"/>
              <a:t>The CJK-SITE is expected </a:t>
            </a:r>
          </a:p>
          <a:p>
            <a:pPr marL="0" indent="0">
              <a:lnSpc>
                <a:spcPts val="3700"/>
              </a:lnSpc>
              <a:buFont typeface="Wingdings" pitchFamily="2" charset="2"/>
              <a:buChar char="l"/>
            </a:pPr>
            <a:r>
              <a:rPr lang="en-US" altLang="ja-JP" sz="2800" dirty="0" smtClean="0"/>
              <a:t>to find and appoint experts on font/typeface at least in China, Japan and Korea, and </a:t>
            </a:r>
          </a:p>
          <a:p>
            <a:pPr marL="0" indent="0">
              <a:lnSpc>
                <a:spcPts val="3700"/>
              </a:lnSpc>
              <a:buFont typeface="Wingdings" pitchFamily="2" charset="2"/>
              <a:buChar char="l"/>
            </a:pPr>
            <a:r>
              <a:rPr lang="en-US" altLang="ja-JP" sz="2800" dirty="0" smtClean="0"/>
              <a:t>to ask them to join the discussion for standardization of typeface classifications by e-mail or face-to-face communication.</a:t>
            </a:r>
            <a:endParaRPr kumimoji="1" lang="ja-JP" altLang="en-US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040160"/>
          </a:xfrm>
        </p:spPr>
        <p:txBody>
          <a:bodyPr>
            <a:normAutofit fontScale="90000"/>
          </a:bodyPr>
          <a:lstStyle/>
          <a:p>
            <a:r>
              <a:rPr lang="en-US" altLang="ja-JP" dirty="0" smtClean="0"/>
              <a:t>10. The Last discussion in the 12th Steering Committee Meeting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251520" y="1916832"/>
            <a:ext cx="8503920" cy="4572000"/>
          </a:xfrm>
        </p:spPr>
        <p:txBody>
          <a:bodyPr/>
          <a:lstStyle/>
          <a:p>
            <a:pPr>
              <a:buNone/>
            </a:pPr>
            <a:r>
              <a:rPr lang="en-US" altLang="ja-JP" dirty="0" smtClean="0"/>
              <a:t>In the last discussion in 2013-04-17, the 12th Steering Committee Meeting, participants identify:</a:t>
            </a:r>
          </a:p>
          <a:p>
            <a:r>
              <a:rPr lang="en-US" altLang="ja-JP" dirty="0" smtClean="0">
                <a:solidFill>
                  <a:srgbClr val="FF0000"/>
                </a:solidFill>
              </a:rPr>
              <a:t>requirements</a:t>
            </a:r>
            <a:r>
              <a:rPr lang="en-US" altLang="ja-JP" dirty="0" smtClean="0"/>
              <a:t> for developing the standard of Typeface classifications and their mappings,</a:t>
            </a:r>
          </a:p>
          <a:p>
            <a:r>
              <a:rPr lang="en-US" altLang="ja-JP" dirty="0" smtClean="0">
                <a:solidFill>
                  <a:srgbClr val="FF0000"/>
                </a:solidFill>
              </a:rPr>
              <a:t>difficulty</a:t>
            </a:r>
            <a:r>
              <a:rPr lang="en-US" altLang="ja-JP" dirty="0" smtClean="0"/>
              <a:t> for typeface experts to participate physically to CJK meetings,</a:t>
            </a:r>
          </a:p>
          <a:p>
            <a:r>
              <a:rPr lang="en-US" altLang="ja-JP" dirty="0" smtClean="0">
                <a:solidFill>
                  <a:srgbClr val="FF0000"/>
                </a:solidFill>
              </a:rPr>
              <a:t>possibility</a:t>
            </a:r>
            <a:r>
              <a:rPr lang="en-US" altLang="ja-JP" dirty="0" smtClean="0"/>
              <a:t> to develop the standard using online or offline document-base discussions.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11. Economical support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395536" y="2060848"/>
            <a:ext cx="8503920" cy="4104456"/>
          </a:xfrm>
        </p:spPr>
        <p:txBody>
          <a:bodyPr>
            <a:normAutofit/>
          </a:bodyPr>
          <a:lstStyle/>
          <a:p>
            <a:r>
              <a:rPr lang="en-US" altLang="ja-JP" dirty="0" smtClean="0"/>
              <a:t>In May 2013, METI (Ministry of Economical Trade and Industry) and Y. </a:t>
            </a:r>
            <a:r>
              <a:rPr lang="en-US" altLang="ja-JP" dirty="0" err="1" smtClean="0"/>
              <a:t>Komachi</a:t>
            </a:r>
            <a:r>
              <a:rPr lang="en-US" altLang="ja-JP" dirty="0" smtClean="0"/>
              <a:t> discussed a future possibility of METI economical support for developing the standard of typeface classifications.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If getting the support, Y. </a:t>
            </a:r>
            <a:r>
              <a:rPr lang="en-US" altLang="ja-JP" dirty="0" err="1" smtClean="0"/>
              <a:t>Komachi</a:t>
            </a:r>
            <a:r>
              <a:rPr lang="en-US" altLang="ja-JP" dirty="0" smtClean="0"/>
              <a:t> and/or his associates will </a:t>
            </a:r>
            <a:r>
              <a:rPr lang="en-US" altLang="ja-JP" dirty="0" smtClean="0">
                <a:solidFill>
                  <a:srgbClr val="FF0000"/>
                </a:solidFill>
              </a:rPr>
              <a:t>be able to visit to font experts </a:t>
            </a:r>
            <a:r>
              <a:rPr lang="en-US" altLang="ja-JP" dirty="0" smtClean="0"/>
              <a:t>for further detailed discussion to develop the standard.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12. ISO standardization (1)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ja-JP" dirty="0" smtClean="0"/>
              <a:t>Considering the </a:t>
            </a:r>
            <a:r>
              <a:rPr lang="en-US" altLang="ja-JP" dirty="0" smtClean="0">
                <a:hlinkClick r:id="rId2" action="ppaction://hlinkfile"/>
              </a:rPr>
              <a:t>result of voting on SC 34 N 1861</a:t>
            </a:r>
            <a:r>
              <a:rPr lang="en-US" altLang="ja-JP" dirty="0" smtClean="0"/>
              <a:t>, Proposal for a New Work Item on typeface classifications and their mappings:</a:t>
            </a:r>
          </a:p>
          <a:p>
            <a:r>
              <a:rPr lang="en-US" altLang="ja-JP" dirty="0" smtClean="0"/>
              <a:t>Q1: Yes 8</a:t>
            </a:r>
          </a:p>
          <a:p>
            <a:r>
              <a:rPr lang="en-US" altLang="ja-JP" dirty="0" smtClean="0"/>
              <a:t>Q2: Yes 8</a:t>
            </a:r>
          </a:p>
          <a:p>
            <a:r>
              <a:rPr lang="en-US" altLang="ja-JP" dirty="0" smtClean="0"/>
              <a:t>Q3: Yes 3,</a:t>
            </a:r>
          </a:p>
          <a:p>
            <a:pPr marL="0" indent="0">
              <a:buNone/>
            </a:pPr>
            <a:r>
              <a:rPr lang="en-US" altLang="ja-JP" dirty="0" smtClean="0"/>
              <a:t>many NBs (including CJK) </a:t>
            </a:r>
            <a:r>
              <a:rPr lang="en-US" altLang="ja-JP" dirty="0" smtClean="0">
                <a:solidFill>
                  <a:srgbClr val="FF0000"/>
                </a:solidFill>
              </a:rPr>
              <a:t>accept and support the proposal and activities</a:t>
            </a:r>
            <a:r>
              <a:rPr lang="en-US" altLang="ja-JP" dirty="0" smtClean="0"/>
              <a:t> on standardization of typeface classifications,  but feel impossibility to dispatch font experts to international meetings. </a:t>
            </a:r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 smtClean="0"/>
              <a:t>Typeface classifications should  be applied not </a:t>
            </a:r>
            <a:r>
              <a:rPr lang="en-US" altLang="ja-JP" dirty="0" smtClean="0">
                <a:solidFill>
                  <a:srgbClr val="FF0000"/>
                </a:solidFill>
              </a:rPr>
              <a:t>only to CJK documents but to international documents</a:t>
            </a:r>
            <a:r>
              <a:rPr lang="en-US" altLang="ja-JP" dirty="0" smtClean="0"/>
              <a:t> (including Latin documents, Arabic documents, or  etc.). </a:t>
            </a:r>
          </a:p>
          <a:p>
            <a:endParaRPr lang="en-US" altLang="ja-JP" dirty="0" smtClean="0"/>
          </a:p>
          <a:p>
            <a:pPr marL="0" indent="0">
              <a:buNone/>
            </a:pPr>
            <a:r>
              <a:rPr lang="en-US" altLang="ja-JP" dirty="0" smtClean="0"/>
              <a:t>In fact, Germany comments some typeface classifications of Latin fonts in the voting on SC 34 N 1861.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12. ISO standardization (2)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In order to </a:t>
            </a:r>
            <a:r>
              <a:rPr lang="en-US" altLang="ja-JP" dirty="0" smtClean="0">
                <a:solidFill>
                  <a:srgbClr val="FF0000"/>
                </a:solidFill>
              </a:rPr>
              <a:t>continue International (including Latin, Arabic, or etc.) discussions </a:t>
            </a:r>
            <a:r>
              <a:rPr lang="en-US" altLang="ja-JP" dirty="0" smtClean="0"/>
              <a:t>on the topic of typeface classifications, CJK-site requests that ISO/IEC JTC1/SC34 should </a:t>
            </a:r>
            <a:r>
              <a:rPr lang="en-US" altLang="ja-JP" dirty="0" smtClean="0">
                <a:solidFill>
                  <a:srgbClr val="FF0000"/>
                </a:solidFill>
              </a:rPr>
              <a:t>have </a:t>
            </a:r>
            <a:r>
              <a:rPr lang="en-US" altLang="ja-JP" dirty="0" smtClean="0">
                <a:solidFill>
                  <a:srgbClr val="FF0000"/>
                </a:solidFill>
              </a:rPr>
              <a:t>a typeface project</a:t>
            </a:r>
            <a:r>
              <a:rPr lang="en-US" altLang="ja-JP" dirty="0" smtClean="0"/>
              <a:t>, e.g., by using subdivision of the existing ISO/IEC 9541 project.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CJK-site will submit its </a:t>
            </a:r>
            <a:r>
              <a:rPr lang="en-US" altLang="ja-JP" dirty="0" smtClean="0"/>
              <a:t>documents of CJK agreement, </a:t>
            </a:r>
            <a:r>
              <a:rPr lang="en-US" altLang="ja-JP" dirty="0" smtClean="0"/>
              <a:t>via some CJK NC(s), to the </a:t>
            </a:r>
            <a:r>
              <a:rPr lang="en-US" altLang="ja-JP" dirty="0" smtClean="0"/>
              <a:t>ISO project to create </a:t>
            </a:r>
            <a:r>
              <a:rPr lang="en-US" altLang="ja-JP" dirty="0" smtClean="0"/>
              <a:t>an ISO/IEC standard.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13. Conclusion (draft)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altLang="ja-JP" dirty="0" smtClean="0"/>
              <a:t>(1) CJK-site develops the standard of "Typeface classifications and their mappings" using online or offline document-base discussions by font/typeface experts in CJK countries.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(2) Y. </a:t>
            </a:r>
            <a:r>
              <a:rPr lang="en-US" altLang="ja-JP" dirty="0" err="1" smtClean="0"/>
              <a:t>Komachi</a:t>
            </a:r>
            <a:r>
              <a:rPr lang="en-US" altLang="ja-JP" dirty="0" smtClean="0"/>
              <a:t> and/or his associates will be able to visit to font experts in CJK and related countries for further detailed discussion to develop the standard.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(3)  CJK-site requests that ISO/IEC JTC1/SC34 should have a typeface project, e.g., by using subdivision of the existing ISO/IEC 9541 project.</a:t>
            </a:r>
          </a:p>
          <a:p>
            <a:endParaRPr lang="en-US" altLang="ja-JP" dirty="0" smtClean="0"/>
          </a:p>
          <a:p>
            <a:r>
              <a:rPr lang="en-US" altLang="ja-JP" smtClean="0"/>
              <a:t>(4) CJK-site will submit its documents of CJK agreement, via some CJK NC(s), to the ISO project to create an ISO/IEC standard.</a:t>
            </a:r>
            <a:endParaRPr kumimoji="1" lang="ja-JP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b="1" dirty="0" smtClean="0"/>
              <a:t>1. Typeface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539552" y="1600200"/>
            <a:ext cx="8147248" cy="4853136"/>
          </a:xfrm>
        </p:spPr>
        <p:txBody>
          <a:bodyPr>
            <a:normAutofit lnSpcReduction="10000"/>
          </a:bodyPr>
          <a:lstStyle/>
          <a:p>
            <a:r>
              <a:rPr lang="en-US" altLang="ja-JP" sz="2000" dirty="0" smtClean="0">
                <a:solidFill>
                  <a:srgbClr val="FF0000"/>
                </a:solidFill>
              </a:rPr>
              <a:t>Font</a:t>
            </a:r>
            <a:r>
              <a:rPr lang="en-US" altLang="ja-JP" sz="2000" dirty="0" smtClean="0"/>
              <a:t> is a collection of character shapes (character representation displayed on a presentation surface, e.g., paper, computer screen, etc.) having the same design. </a:t>
            </a:r>
            <a:r>
              <a:rPr lang="ja-JP" altLang="en-US" sz="2000" dirty="0" smtClean="0"/>
              <a:t>　</a:t>
            </a:r>
            <a:r>
              <a:rPr lang="en-US" altLang="ja-JP" sz="2000" dirty="0" smtClean="0"/>
              <a:t>(A set of cast printing types)</a:t>
            </a:r>
          </a:p>
          <a:p>
            <a:pPr>
              <a:buNone/>
            </a:pPr>
            <a:endParaRPr lang="en-US" altLang="ja-JP" sz="2000" dirty="0" smtClean="0"/>
          </a:p>
          <a:p>
            <a:r>
              <a:rPr lang="en-US" altLang="ja-JP" sz="2000" dirty="0" smtClean="0">
                <a:solidFill>
                  <a:srgbClr val="FF0000"/>
                </a:solidFill>
              </a:rPr>
              <a:t>Typeface</a:t>
            </a:r>
            <a:r>
              <a:rPr lang="en-US" altLang="ja-JP" sz="2000" dirty="0" smtClean="0"/>
              <a:t> is the design that characterizes a font. Sometimes it is called typeface design or face.</a:t>
            </a:r>
          </a:p>
          <a:p>
            <a:endParaRPr lang="en-US" altLang="ja-JP" sz="2000" dirty="0" smtClean="0"/>
          </a:p>
          <a:p>
            <a:pPr marL="360000" indent="0">
              <a:buNone/>
            </a:pPr>
            <a:r>
              <a:rPr lang="en-US" altLang="ja-JP" sz="2000" dirty="0" smtClean="0"/>
              <a:t>Examples of font (from ISO/IEC 9541-1): </a:t>
            </a:r>
          </a:p>
          <a:p>
            <a:pPr>
              <a:buNone/>
            </a:pPr>
            <a:endParaRPr lang="en-US" altLang="ja-JP" sz="2000" dirty="0"/>
          </a:p>
          <a:p>
            <a:pPr>
              <a:lnSpc>
                <a:spcPts val="1700"/>
              </a:lnSpc>
              <a:spcBef>
                <a:spcPts val="600"/>
              </a:spcBef>
              <a:buNone/>
            </a:pPr>
            <a:r>
              <a:rPr lang="en-US" altLang="ja-JP" sz="2000" dirty="0" smtClean="0"/>
              <a:t>        </a:t>
            </a:r>
            <a:r>
              <a:rPr lang="en-US" altLang="ja-JP" sz="2000" dirty="0" err="1" smtClean="0"/>
              <a:t>Sha</a:t>
            </a:r>
            <a:r>
              <a:rPr lang="en-US" altLang="ja-JP" sz="2000" dirty="0" smtClean="0"/>
              <a:t>-ken </a:t>
            </a:r>
          </a:p>
          <a:p>
            <a:pPr>
              <a:lnSpc>
                <a:spcPts val="1700"/>
              </a:lnSpc>
              <a:spcBef>
                <a:spcPts val="600"/>
              </a:spcBef>
              <a:buNone/>
            </a:pPr>
            <a:r>
              <a:rPr lang="en-US" altLang="ja-JP" sz="2000" dirty="0" smtClean="0"/>
              <a:t>        ISHII FUTO GOTHIC </a:t>
            </a:r>
          </a:p>
          <a:p>
            <a:pPr>
              <a:lnSpc>
                <a:spcPts val="1700"/>
              </a:lnSpc>
              <a:spcBef>
                <a:spcPts val="600"/>
              </a:spcBef>
              <a:buNone/>
            </a:pPr>
            <a:endParaRPr lang="en-US" altLang="ja-JP" sz="2000" dirty="0" smtClean="0"/>
          </a:p>
          <a:p>
            <a:pPr>
              <a:lnSpc>
                <a:spcPts val="1700"/>
              </a:lnSpc>
              <a:spcBef>
                <a:spcPts val="600"/>
              </a:spcBef>
              <a:buNone/>
            </a:pPr>
            <a:r>
              <a:rPr lang="en-US" altLang="ja-JP" sz="2000" dirty="0" smtClean="0"/>
              <a:t>        MIN-CURL</a:t>
            </a:r>
          </a:p>
          <a:p>
            <a:pPr>
              <a:lnSpc>
                <a:spcPts val="1700"/>
              </a:lnSpc>
              <a:spcBef>
                <a:spcPts val="600"/>
              </a:spcBef>
              <a:buNone/>
            </a:pPr>
            <a:endParaRPr lang="en-US" altLang="ja-JP" sz="2000" dirty="0" smtClean="0"/>
          </a:p>
          <a:p>
            <a:pPr>
              <a:lnSpc>
                <a:spcPts val="1700"/>
              </a:lnSpc>
              <a:spcBef>
                <a:spcPts val="600"/>
              </a:spcBef>
              <a:buNone/>
            </a:pPr>
            <a:r>
              <a:rPr lang="en-US" altLang="ja-JP" sz="2000" dirty="0" smtClean="0"/>
              <a:t>        IWAKAGE FUTO GYOSHO </a:t>
            </a:r>
          </a:p>
          <a:p>
            <a:endParaRPr kumimoji="1" lang="ja-JP" altLang="en-US" sz="2000" dirty="0"/>
          </a:p>
        </p:txBody>
      </p:sp>
      <p:pic>
        <p:nvPicPr>
          <p:cNvPr id="4" name="図 3" descr="fig_a87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27984" y="4509120"/>
            <a:ext cx="1624615" cy="516923"/>
          </a:xfrm>
          <a:prstGeom prst="rect">
            <a:avLst/>
          </a:prstGeom>
        </p:spPr>
      </p:pic>
      <p:pic>
        <p:nvPicPr>
          <p:cNvPr id="5" name="図 4" descr="fig_a104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43808" y="5157192"/>
            <a:ext cx="1716923" cy="480000"/>
          </a:xfrm>
          <a:prstGeom prst="rect">
            <a:avLst/>
          </a:prstGeom>
        </p:spPr>
      </p:pic>
      <p:pic>
        <p:nvPicPr>
          <p:cNvPr id="6" name="図 5" descr="fig_a163.bmp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716016" y="5661248"/>
            <a:ext cx="1872208" cy="57606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b="1" dirty="0" smtClean="0"/>
              <a:t>2. Purpose of typeface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altLang="ja-JP" sz="2000" dirty="0" smtClean="0"/>
              <a:t>Major part of a document consist of </a:t>
            </a:r>
            <a:r>
              <a:rPr lang="en-US" altLang="ja-JP" sz="2000" dirty="0" smtClean="0">
                <a:solidFill>
                  <a:srgbClr val="FF0000"/>
                </a:solidFill>
              </a:rPr>
              <a:t>characters</a:t>
            </a:r>
            <a:r>
              <a:rPr lang="en-US" altLang="ja-JP" sz="2000" dirty="0" smtClean="0"/>
              <a:t>, which are rendered to represent their shapes by using font data. </a:t>
            </a:r>
          </a:p>
          <a:p>
            <a:endParaRPr lang="en-US" altLang="ja-JP" sz="2000" dirty="0" smtClean="0"/>
          </a:p>
          <a:p>
            <a:r>
              <a:rPr lang="en-US" altLang="ja-JP" sz="2000" dirty="0" smtClean="0">
                <a:solidFill>
                  <a:srgbClr val="FF0000"/>
                </a:solidFill>
              </a:rPr>
              <a:t>Character strings </a:t>
            </a:r>
            <a:r>
              <a:rPr lang="en-US" altLang="ja-JP" sz="2000" dirty="0" smtClean="0"/>
              <a:t>are rendered as lines on a presentation surface in accordance with an appropriate document </a:t>
            </a:r>
            <a:r>
              <a:rPr lang="en-US" altLang="ja-JP" sz="2000" dirty="0" smtClean="0">
                <a:solidFill>
                  <a:srgbClr val="FF0000"/>
                </a:solidFill>
              </a:rPr>
              <a:t>style/layout object </a:t>
            </a:r>
            <a:r>
              <a:rPr lang="en-US" altLang="ja-JP" sz="2000" dirty="0" smtClean="0"/>
              <a:t>(heading, paragraph, note, list, and etc.) for easy understanding of document semantics. </a:t>
            </a:r>
          </a:p>
          <a:p>
            <a:pPr>
              <a:buNone/>
            </a:pPr>
            <a:r>
              <a:rPr lang="en-US" altLang="ja-JP" sz="2000" dirty="0" smtClean="0"/>
              <a:t>     In order to </a:t>
            </a:r>
            <a:r>
              <a:rPr lang="en-US" altLang="ja-JP" sz="2000" dirty="0" smtClean="0">
                <a:solidFill>
                  <a:srgbClr val="FF0000"/>
                </a:solidFill>
              </a:rPr>
              <a:t>identify clearly each style object</a:t>
            </a:r>
            <a:r>
              <a:rPr lang="en-US" altLang="ja-JP" sz="2000" dirty="0" smtClean="0"/>
              <a:t>, several typefaces are employed in a document (e.g., Century Gothic for heading, Century for main text).</a:t>
            </a:r>
          </a:p>
          <a:p>
            <a:pPr>
              <a:buNone/>
            </a:pPr>
            <a:r>
              <a:rPr lang="en-US" altLang="ja-JP" sz="2000" dirty="0" smtClean="0"/>
              <a:t> </a:t>
            </a:r>
          </a:p>
          <a:p>
            <a:r>
              <a:rPr lang="en-US" altLang="ja-JP" sz="2000" dirty="0" smtClean="0"/>
              <a:t>A number of typefaces have been developed for many kinds of documents.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040160"/>
          </a:xfrm>
        </p:spPr>
        <p:txBody>
          <a:bodyPr>
            <a:normAutofit fontScale="90000"/>
          </a:bodyPr>
          <a:lstStyle/>
          <a:p>
            <a:r>
              <a:rPr lang="en-US" altLang="ja-JP" b="1" dirty="0" smtClean="0"/>
              <a:t>3. Requirements for typeface classification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301752" y="1844824"/>
            <a:ext cx="8503920" cy="4254224"/>
          </a:xfrm>
        </p:spPr>
        <p:txBody>
          <a:bodyPr>
            <a:normAutofit fontScale="92500" lnSpcReduction="10000"/>
          </a:bodyPr>
          <a:lstStyle/>
          <a:p>
            <a:r>
              <a:rPr lang="en-US" altLang="ja-JP" dirty="0" smtClean="0"/>
              <a:t>In a former days, </a:t>
            </a:r>
            <a:r>
              <a:rPr lang="en-US" altLang="ja-JP" dirty="0" smtClean="0">
                <a:solidFill>
                  <a:srgbClr val="FF0000"/>
                </a:solidFill>
              </a:rPr>
              <a:t>specification of an appropriate typeface </a:t>
            </a:r>
            <a:r>
              <a:rPr lang="en-US" altLang="ja-JP" dirty="0" smtClean="0"/>
              <a:t>had been carried out by editing experts of printing companies or publishers. </a:t>
            </a:r>
          </a:p>
          <a:p>
            <a:pPr>
              <a:buNone/>
            </a:pPr>
            <a:endParaRPr lang="en-US" altLang="ja-JP" dirty="0" smtClean="0"/>
          </a:p>
          <a:p>
            <a:r>
              <a:rPr lang="en-US" altLang="ja-JP" dirty="0" smtClean="0"/>
              <a:t>Today, however, we have </a:t>
            </a:r>
            <a:r>
              <a:rPr lang="en-US" altLang="ja-JP" dirty="0" smtClean="0">
                <a:solidFill>
                  <a:srgbClr val="FF0000"/>
                </a:solidFill>
              </a:rPr>
              <a:t>document creation tools </a:t>
            </a:r>
            <a:r>
              <a:rPr lang="en-US" altLang="ja-JP" dirty="0" smtClean="0"/>
              <a:t>which can be used by authors as well as editing experts. </a:t>
            </a:r>
          </a:p>
          <a:p>
            <a:pPr>
              <a:buNone/>
            </a:pPr>
            <a:endParaRPr lang="en-US" altLang="ja-JP" dirty="0" smtClean="0"/>
          </a:p>
          <a:p>
            <a:r>
              <a:rPr lang="en-US" altLang="ja-JP" dirty="0" smtClean="0"/>
              <a:t>Authors are not always experts of typeface and wish to be supported by a </a:t>
            </a:r>
            <a:r>
              <a:rPr lang="en-US" altLang="ja-JP" dirty="0" smtClean="0">
                <a:solidFill>
                  <a:srgbClr val="FF0000"/>
                </a:solidFill>
              </a:rPr>
              <a:t>suggestion of appropriate typeface </a:t>
            </a:r>
            <a:r>
              <a:rPr lang="en-US" altLang="ja-JP" dirty="0" smtClean="0"/>
              <a:t>selection. Such a support can be done by a </a:t>
            </a:r>
            <a:r>
              <a:rPr lang="en-US" altLang="ja-JP" dirty="0" smtClean="0">
                <a:solidFill>
                  <a:srgbClr val="FF0000"/>
                </a:solidFill>
              </a:rPr>
              <a:t>typeface classification</a:t>
            </a:r>
            <a:r>
              <a:rPr lang="en-US" altLang="ja-JP" dirty="0" smtClean="0"/>
              <a:t>. </a:t>
            </a:r>
            <a:endParaRPr lang="ja-JP" altLang="en-US" dirty="0" smtClean="0"/>
          </a:p>
          <a:p>
            <a:pPr>
              <a:buNone/>
            </a:pPr>
            <a:endParaRPr kumimoji="1" lang="ja-JP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b="1" dirty="0" smtClean="0"/>
              <a:t>4. Typeface classification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ja-JP" dirty="0" smtClean="0"/>
              <a:t>Typefaces with similar features are </a:t>
            </a:r>
            <a:r>
              <a:rPr lang="en-US" altLang="ja-JP" dirty="0" smtClean="0">
                <a:solidFill>
                  <a:srgbClr val="FF0000"/>
                </a:solidFill>
              </a:rPr>
              <a:t>grouped and classified</a:t>
            </a:r>
            <a:r>
              <a:rPr lang="en-US" altLang="ja-JP" dirty="0" smtClean="0"/>
              <a:t>. Those classes are represented as a </a:t>
            </a:r>
            <a:r>
              <a:rPr lang="en-US" altLang="ja-JP" dirty="0" smtClean="0">
                <a:solidFill>
                  <a:srgbClr val="FF0000"/>
                </a:solidFill>
              </a:rPr>
              <a:t>tree structure</a:t>
            </a:r>
            <a:r>
              <a:rPr lang="en-US" altLang="ja-JP" dirty="0" smtClean="0"/>
              <a:t>. Typefaces within a class are often used for the </a:t>
            </a:r>
            <a:r>
              <a:rPr lang="en-US" altLang="ja-JP" dirty="0" smtClean="0">
                <a:solidFill>
                  <a:srgbClr val="FF0000"/>
                </a:solidFill>
              </a:rPr>
              <a:t>same purpose</a:t>
            </a:r>
            <a:r>
              <a:rPr lang="en-US" altLang="ja-JP" dirty="0" smtClean="0"/>
              <a:t>. 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Therefore, typeface classification is applied to </a:t>
            </a:r>
          </a:p>
          <a:p>
            <a:pPr marL="540000">
              <a:buFont typeface="Wingdings" pitchFamily="2" charset="2"/>
              <a:buChar char="u"/>
            </a:pPr>
            <a:r>
              <a:rPr lang="en-US" altLang="ja-JP" dirty="0" smtClean="0">
                <a:solidFill>
                  <a:srgbClr val="FF0000"/>
                </a:solidFill>
              </a:rPr>
              <a:t>font selection </a:t>
            </a:r>
            <a:r>
              <a:rPr lang="en-US" altLang="ja-JP" dirty="0" smtClean="0"/>
              <a:t>in a document creation </a:t>
            </a:r>
          </a:p>
          <a:p>
            <a:pPr marL="540000">
              <a:buFont typeface="Wingdings" pitchFamily="2" charset="2"/>
              <a:buChar char="u"/>
            </a:pPr>
            <a:r>
              <a:rPr lang="en-US" altLang="ja-JP" dirty="0" smtClean="0">
                <a:solidFill>
                  <a:srgbClr val="FF0000"/>
                </a:solidFill>
              </a:rPr>
              <a:t>font substitution </a:t>
            </a:r>
            <a:r>
              <a:rPr lang="en-US" altLang="ja-JP" dirty="0" smtClean="0"/>
              <a:t>when there is no specified font </a:t>
            </a:r>
          </a:p>
          <a:p>
            <a:pPr marL="540000">
              <a:buFont typeface="Wingdings" pitchFamily="2" charset="2"/>
              <a:buChar char="u"/>
            </a:pPr>
            <a:r>
              <a:rPr lang="en-US" altLang="ja-JP" dirty="0" smtClean="0"/>
              <a:t>harmonized font selection in a multi-lingual document. 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altLang="ja-JP" b="1" dirty="0" smtClean="0"/>
              <a:t>5. Existing typeface classification and its problems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altLang="ja-JP" dirty="0" smtClean="0"/>
              <a:t>A typeface classification is shown  in </a:t>
            </a:r>
            <a:r>
              <a:rPr lang="en-US" altLang="ja-JP" dirty="0" smtClean="0">
                <a:hlinkClick r:id="rId2" action="ppaction://hlinkfile"/>
              </a:rPr>
              <a:t>ISO/IEC 9541-1 Annex A</a:t>
            </a:r>
            <a:r>
              <a:rPr lang="en-US" altLang="ja-JP" dirty="0" smtClean="0"/>
              <a:t>, Typeface design grouping. 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(1) The classification of ISO/IEC 9541-1 is represented by a </a:t>
            </a:r>
            <a:r>
              <a:rPr lang="en-US" altLang="ja-JP" dirty="0" smtClean="0">
                <a:solidFill>
                  <a:srgbClr val="FF0000"/>
                </a:solidFill>
              </a:rPr>
              <a:t>single three-level hierarchical structure</a:t>
            </a:r>
            <a:r>
              <a:rPr lang="en-US" altLang="ja-JP" dirty="0" smtClean="0"/>
              <a:t>. </a:t>
            </a:r>
          </a:p>
          <a:p>
            <a:pPr>
              <a:buNone/>
            </a:pPr>
            <a:r>
              <a:rPr lang="en-US" altLang="ja-JP" dirty="0" smtClean="0"/>
              <a:t>     However, each country/area has basically its own typeface classification represented by its own multi-level hierarchical structure.</a:t>
            </a:r>
          </a:p>
          <a:p>
            <a:pPr>
              <a:buNone/>
            </a:pPr>
            <a:endParaRPr lang="en-US" altLang="ja-JP" dirty="0" smtClean="0"/>
          </a:p>
          <a:p>
            <a:r>
              <a:rPr lang="en-US" altLang="ja-JP" dirty="0" smtClean="0"/>
              <a:t>(2) The ISO/IEC 9541-1 includes </a:t>
            </a:r>
            <a:r>
              <a:rPr lang="en-US" altLang="ja-JP" dirty="0" smtClean="0">
                <a:solidFill>
                  <a:srgbClr val="FF0000"/>
                </a:solidFill>
              </a:rPr>
              <a:t>only Latin, Japanese and a few Arabic </a:t>
            </a:r>
            <a:r>
              <a:rPr lang="en-US" altLang="ja-JP" dirty="0" smtClean="0"/>
              <a:t>typefaces, and describes implicitly typeface mappings. 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(3) Typeface mapping should be specified separately between classifications. 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(4) Typeface classifications and their mappings should be independent from font architectures and font applications. </a:t>
            </a:r>
          </a:p>
          <a:p>
            <a:endParaRPr lang="en-US" altLang="ja-JP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b="1" dirty="0" smtClean="0"/>
              <a:t>6. ISO/IEC JTC1/SC34 planning (1)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251520" y="1700808"/>
            <a:ext cx="8496944" cy="4608512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altLang="ja-JP" sz="3600" dirty="0" smtClean="0"/>
              <a:t>In order to solve those problems of the ISO/IEC 9541-1, ISO/IEC JTC1/SC34 proposed an NP of </a:t>
            </a:r>
          </a:p>
          <a:p>
            <a:pPr marL="0" indent="0">
              <a:buNone/>
            </a:pPr>
            <a:r>
              <a:rPr lang="en-US" altLang="ja-JP" sz="3600" dirty="0" smtClean="0"/>
              <a:t>TS: Typeface classifications and their mappings, which includes </a:t>
            </a:r>
          </a:p>
          <a:p>
            <a:endParaRPr lang="en-US" altLang="ja-JP" dirty="0" smtClean="0"/>
          </a:p>
          <a:p>
            <a:pPr marL="540000" indent="0">
              <a:buNone/>
            </a:pPr>
            <a:r>
              <a:rPr lang="en-US" altLang="ja-JP" dirty="0" smtClean="0"/>
              <a:t>1 Scope </a:t>
            </a:r>
          </a:p>
          <a:p>
            <a:pPr marL="540000" indent="0">
              <a:buNone/>
            </a:pPr>
            <a:r>
              <a:rPr lang="en-US" altLang="ja-JP" dirty="0" smtClean="0"/>
              <a:t>2 Normative references </a:t>
            </a:r>
          </a:p>
          <a:p>
            <a:pPr marL="540000" indent="0">
              <a:buNone/>
            </a:pPr>
            <a:r>
              <a:rPr lang="en-US" altLang="ja-JP" dirty="0" smtClean="0"/>
              <a:t>3 Terms and definitions </a:t>
            </a:r>
          </a:p>
          <a:p>
            <a:pPr marL="540000" indent="0">
              <a:buNone/>
            </a:pPr>
            <a:r>
              <a:rPr lang="en-US" altLang="ja-JP" dirty="0" smtClean="0"/>
              <a:t>4 Notation </a:t>
            </a:r>
          </a:p>
          <a:p>
            <a:pPr marL="540000" indent="0">
              <a:buNone/>
            </a:pPr>
            <a:r>
              <a:rPr lang="en-US" altLang="ja-JP" dirty="0" smtClean="0"/>
              <a:t>5 Criteria for typeface classification </a:t>
            </a:r>
          </a:p>
          <a:p>
            <a:pPr marL="540000" indent="0">
              <a:buNone/>
            </a:pPr>
            <a:r>
              <a:rPr lang="en-US" altLang="ja-JP" dirty="0" smtClean="0"/>
              <a:t>6 Typeface classifications </a:t>
            </a:r>
          </a:p>
          <a:p>
            <a:pPr marL="720000" indent="0">
              <a:buNone/>
            </a:pPr>
            <a:r>
              <a:rPr lang="en-US" altLang="ja-JP" dirty="0" smtClean="0"/>
              <a:t>6.1 Latin typefaces </a:t>
            </a:r>
          </a:p>
          <a:p>
            <a:pPr marL="720000" indent="0">
              <a:buNone/>
            </a:pPr>
            <a:r>
              <a:rPr lang="en-US" altLang="ja-JP" dirty="0" smtClean="0"/>
              <a:t>6.2 Chinese typefaces </a:t>
            </a:r>
          </a:p>
          <a:p>
            <a:pPr marL="720000" indent="0">
              <a:buNone/>
            </a:pPr>
            <a:r>
              <a:rPr lang="en-US" altLang="ja-JP" dirty="0" smtClean="0"/>
              <a:t>6.3 Japanese typefaces </a:t>
            </a:r>
          </a:p>
          <a:p>
            <a:pPr marL="720000" indent="0">
              <a:buNone/>
            </a:pPr>
            <a:r>
              <a:rPr lang="en-US" altLang="ja-JP" dirty="0" smtClean="0"/>
              <a:t>6.4 Korean typefaces</a:t>
            </a:r>
          </a:p>
          <a:p>
            <a:pPr marL="720000" indent="0">
              <a:buNone/>
            </a:pPr>
            <a:r>
              <a:rPr lang="en-US" altLang="ja-JP" dirty="0" smtClean="0"/>
              <a:t>6.5 Arabic </a:t>
            </a:r>
            <a:r>
              <a:rPr lang="en-US" altLang="ja-JP" dirty="0" err="1" smtClean="0"/>
              <a:t>typafaces</a:t>
            </a:r>
            <a:r>
              <a:rPr lang="en-US" altLang="ja-JP" dirty="0" smtClean="0"/>
              <a:t> </a:t>
            </a:r>
          </a:p>
          <a:p>
            <a:pPr marL="720000" indent="0">
              <a:buNone/>
            </a:pPr>
            <a:r>
              <a:rPr lang="en-US" altLang="ja-JP" dirty="0" smtClean="0"/>
              <a:t>6.6 </a:t>
            </a:r>
            <a:r>
              <a:rPr lang="en-US" altLang="ja-JP" dirty="0" err="1" smtClean="0"/>
              <a:t>Percian</a:t>
            </a:r>
            <a:r>
              <a:rPr lang="en-US" altLang="ja-JP" dirty="0" smtClean="0"/>
              <a:t> typefaces </a:t>
            </a:r>
          </a:p>
          <a:p>
            <a:pPr marL="720000" indent="0">
              <a:buNone/>
            </a:pPr>
            <a:r>
              <a:rPr lang="en-US" altLang="ja-JP" dirty="0" smtClean="0"/>
              <a:t>6.7 ... </a:t>
            </a:r>
          </a:p>
          <a:p>
            <a:pPr marL="540000" indent="0">
              <a:buNone/>
            </a:pPr>
            <a:r>
              <a:rPr lang="en-US" altLang="ja-JP" dirty="0" smtClean="0"/>
              <a:t>7 Classification mappings 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b="1" dirty="0" smtClean="0"/>
              <a:t>6. ISO/IEC JTC1/SC34 planning (2)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ja-JP" dirty="0" smtClean="0"/>
              <a:t>(1) Typeface classification of each country/region is represented by </a:t>
            </a:r>
            <a:r>
              <a:rPr lang="en-US" altLang="ja-JP" dirty="0" smtClean="0">
                <a:solidFill>
                  <a:srgbClr val="FF0000"/>
                </a:solidFill>
              </a:rPr>
              <a:t>its own node tree </a:t>
            </a:r>
            <a:r>
              <a:rPr lang="en-US" altLang="ja-JP" dirty="0" smtClean="0"/>
              <a:t>and shown in its own clause. 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(2) Each National Body is expected to propose</a:t>
            </a:r>
            <a:r>
              <a:rPr lang="en-US" altLang="ja-JP" dirty="0" smtClean="0">
                <a:solidFill>
                  <a:srgbClr val="FF0000"/>
                </a:solidFill>
              </a:rPr>
              <a:t> its own typeface classification</a:t>
            </a:r>
            <a:r>
              <a:rPr lang="en-US" altLang="ja-JP" dirty="0" smtClean="0"/>
              <a:t>. 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(3) Typeface mapping is specified in a separate clause. 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(4) The TS is an independent document from the existing ISO/IEC 9541. </a:t>
            </a:r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b="1" dirty="0" smtClean="0"/>
              <a:t>7. Country specific typeface classifications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457200" y="1600201"/>
            <a:ext cx="8229600" cy="4205064"/>
          </a:xfrm>
        </p:spPr>
        <p:txBody>
          <a:bodyPr/>
          <a:lstStyle/>
          <a:p>
            <a:pPr indent="0">
              <a:buNone/>
            </a:pPr>
            <a:r>
              <a:rPr lang="en-US" altLang="ja-JP" dirty="0" smtClean="0"/>
              <a:t>We have the following country specific typeface classifications: </a:t>
            </a:r>
          </a:p>
          <a:p>
            <a:endParaRPr lang="en-US" altLang="ja-JP" dirty="0" smtClean="0"/>
          </a:p>
          <a:p>
            <a:pPr marL="648000"/>
            <a:r>
              <a:rPr lang="en-US" altLang="ja-JP" dirty="0" smtClean="0"/>
              <a:t>Japanese typeface classification --- </a:t>
            </a:r>
            <a:r>
              <a:rPr lang="en-US" altLang="ja-JP" dirty="0" smtClean="0">
                <a:hlinkClick r:id="rId2" action="ppaction://hlinkfile"/>
              </a:rPr>
              <a:t>SC34/WG2 N454</a:t>
            </a:r>
            <a:r>
              <a:rPr lang="en-US" altLang="ja-JP" dirty="0" smtClean="0"/>
              <a:t> (IPSJ-TS 0013, clause 5.3) </a:t>
            </a:r>
          </a:p>
          <a:p>
            <a:pPr marL="648000">
              <a:buNone/>
            </a:pPr>
            <a:endParaRPr lang="en-US" altLang="ja-JP" dirty="0" smtClean="0"/>
          </a:p>
          <a:p>
            <a:pPr marL="648000"/>
            <a:r>
              <a:rPr lang="en-US" altLang="ja-JP" dirty="0" smtClean="0"/>
              <a:t>Korean typefaces classification --- </a:t>
            </a:r>
            <a:r>
              <a:rPr lang="en-US" altLang="ja-JP" dirty="0" smtClean="0">
                <a:hlinkClick r:id="rId3" action="ppaction://hlinkfile"/>
              </a:rPr>
              <a:t>SC34/WG2 N444</a:t>
            </a:r>
            <a:r>
              <a:rPr lang="en-US" altLang="ja-JP" dirty="0" smtClean="0"/>
              <a:t>, Korean typeface classification </a:t>
            </a:r>
            <a:endParaRPr kumimoji="1" lang="ja-JP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クール">
  <a:themeElements>
    <a:clrScheme name="クール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クール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クール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424</TotalTime>
  <Words>1183</Words>
  <Application>Microsoft Office PowerPoint</Application>
  <PresentationFormat>画面に合わせる (4:3)</PresentationFormat>
  <Paragraphs>122</Paragraphs>
  <Slides>16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17" baseType="lpstr">
      <vt:lpstr>クール</vt:lpstr>
      <vt:lpstr>Proposal for standardization of Typeface classifications and their mappings</vt:lpstr>
      <vt:lpstr>1. Typeface</vt:lpstr>
      <vt:lpstr>2. Purpose of typeface</vt:lpstr>
      <vt:lpstr>3. Requirements for typeface classification</vt:lpstr>
      <vt:lpstr>4. Typeface classification</vt:lpstr>
      <vt:lpstr>5. Existing typeface classification and its problems</vt:lpstr>
      <vt:lpstr>6. ISO/IEC JTC1/SC34 planning (1)</vt:lpstr>
      <vt:lpstr>6. ISO/IEC JTC1/SC34 planning (2)</vt:lpstr>
      <vt:lpstr>7. Country specific typeface classifications</vt:lpstr>
      <vt:lpstr>8. Result of voting on SC 34 N 1861, NP on typeface classifications and their mappings:</vt:lpstr>
      <vt:lpstr>9. Expectation for the CJK-SITE</vt:lpstr>
      <vt:lpstr>10. The Last discussion in the 12th Steering Committee Meeting</vt:lpstr>
      <vt:lpstr>11. Economical support</vt:lpstr>
      <vt:lpstr>12. ISO standardization (1)</vt:lpstr>
      <vt:lpstr>12. ISO standardization (2)</vt:lpstr>
      <vt:lpstr>13. Conclusion (draft)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Proposal for standardization of Typeface classifications and their mappings</dc:title>
  <dc:creator>Yushi Komachi</dc:creator>
  <cp:lastModifiedBy>Yushi-Komachi</cp:lastModifiedBy>
  <cp:revision>44</cp:revision>
  <dcterms:created xsi:type="dcterms:W3CDTF">2012-09-22T16:47:44Z</dcterms:created>
  <dcterms:modified xsi:type="dcterms:W3CDTF">2013-07-01T23:43:23Z</dcterms:modified>
</cp:coreProperties>
</file>